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ukar" charset="1" panose="02000500000000000000"/>
      <p:regular r:id="rId10"/>
    </p:embeddedFont>
    <p:embeddedFont>
      <p:font typeface="Sukar Bold" charset="1" panose="02000500000000000000"/>
      <p:regular r:id="rId11"/>
    </p:embeddedFont>
    <p:embeddedFont>
      <p:font typeface="Sukar Heavy" charset="1" panose="02000500000000000000"/>
      <p:regular r:id="rId12"/>
    </p:embeddedFont>
    <p:embeddedFont>
      <p:font typeface="HK Grotesk" charset="1" panose="00000500000000000000"/>
      <p:regular r:id="rId13"/>
    </p:embeddedFont>
    <p:embeddedFont>
      <p:font typeface="HK Grotesk Bold" charset="1" panose="00000800000000000000"/>
      <p:regular r:id="rId14"/>
    </p:embeddedFont>
    <p:embeddedFont>
      <p:font typeface="HK Grotesk Italics" charset="1" panose="00000500000000000000"/>
      <p:regular r:id="rId15"/>
    </p:embeddedFont>
    <p:embeddedFont>
      <p:font typeface="HK Grotesk Bold Italics" charset="1" panose="00000800000000000000"/>
      <p:regular r:id="rId16"/>
    </p:embeddedFont>
    <p:embeddedFont>
      <p:font typeface="HK Grotesk Light" charset="1" panose="00000400000000000000"/>
      <p:regular r:id="rId17"/>
    </p:embeddedFont>
    <p:embeddedFont>
      <p:font typeface="HK Grotesk Light Italics" charset="1" panose="00000400000000000000"/>
      <p:regular r:id="rId18"/>
    </p:embeddedFont>
    <p:embeddedFont>
      <p:font typeface="HK Grotesk Medium" charset="1" panose="00000600000000000000"/>
      <p:regular r:id="rId19"/>
    </p:embeddedFont>
    <p:embeddedFont>
      <p:font typeface="HK Grotesk Medium Italics" charset="1" panose="00000600000000000000"/>
      <p:regular r:id="rId20"/>
    </p:embeddedFont>
    <p:embeddedFont>
      <p:font typeface="HK Grotesk Semi-Bold" charset="1" panose="00000700000000000000"/>
      <p:regular r:id="rId21"/>
    </p:embeddedFont>
    <p:embeddedFont>
      <p:font typeface="HK Grotesk Semi-Bold Italics" charset="1" panose="000007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https://github.com/ShreyashSingh1/Fund-ETH_SocioHackathon.git" TargetMode="External" Type="http://schemas.openxmlformats.org/officeDocument/2006/relationships/hyperlink"/><Relationship Id="rId13" Target="https://fund-eth.netlify.app"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https://fund-eth.gitbook.io/fund-eth/" TargetMode="External" Type="http://schemas.openxmlformats.org/officeDocument/2006/relationships/hyperlink"/><Relationship Id="rId5" Target="../media/image3.png" Type="http://schemas.openxmlformats.org/officeDocument/2006/relationships/image"/><Relationship Id="rId6" Target="https://youtu.be/QdWSFT3xtno" TargetMode="External" Type="http://schemas.openxmlformats.org/officeDocument/2006/relationships/hyperlink"/><Relationship Id="rId7" Target="../media/image4.png" Type="http://schemas.openxmlformats.org/officeDocument/2006/relationships/image"/><Relationship Id="rId8" Target="../media/image5.svg" Type="http://schemas.openxmlformats.org/officeDocument/2006/relationships/image"/><Relationship Id="rId9" Target="https://fund-eth.netlify.app"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https://youtu.be/QdWSFT3xtno" TargetMode="External" Type="http://schemas.openxmlformats.org/officeDocument/2006/relationships/hyperlink"/><Relationship Id="rId11" Target="../media/image4.png" Type="http://schemas.openxmlformats.org/officeDocument/2006/relationships/image"/><Relationship Id="rId12" Target="../media/image5.svg" Type="http://schemas.openxmlformats.org/officeDocument/2006/relationships/image"/><Relationship Id="rId13" Target="https://fund-eth.netlify.app" TargetMode="External" Type="http://schemas.openxmlformats.org/officeDocument/2006/relationships/hyperlink"/><Relationship Id="rId14" Target="../media/image6.png" Type="http://schemas.openxmlformats.org/officeDocument/2006/relationships/image"/><Relationship Id="rId15" Target="../media/image7.svg" Type="http://schemas.openxmlformats.org/officeDocument/2006/relationships/image"/><Relationship Id="rId16" Target="https://github.com/ShreyashSingh1/Fund-ETH_SocioHackathon.git" TargetMode="External" Type="http://schemas.openxmlformats.org/officeDocument/2006/relationships/hyperlink"/><Relationship Id="rId2" Target="../media/image1.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2.png" Type="http://schemas.openxmlformats.org/officeDocument/2006/relationships/image"/><Relationship Id="rId8" Target="https://fund-eth.gitbook.io/fund-eth/" TargetMode="External" Type="http://schemas.openxmlformats.org/officeDocument/2006/relationships/hyperlink"/><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2" t="-121705" r="-22260" b="-1038"/>
            </a:stretch>
          </a:blipFill>
        </p:spPr>
      </p:sp>
      <p:grpSp>
        <p:nvGrpSpPr>
          <p:cNvPr name="Group 3" id="3"/>
          <p:cNvGrpSpPr/>
          <p:nvPr/>
        </p:nvGrpSpPr>
        <p:grpSpPr>
          <a:xfrm rot="0">
            <a:off x="7111103" y="8816091"/>
            <a:ext cx="4065795" cy="884418"/>
            <a:chOff x="0" y="0"/>
            <a:chExt cx="1454799" cy="316457"/>
          </a:xfrm>
        </p:grpSpPr>
        <p:sp>
          <p:nvSpPr>
            <p:cNvPr name="Freeform 4" id="4"/>
            <p:cNvSpPr/>
            <p:nvPr/>
          </p:nvSpPr>
          <p:spPr>
            <a:xfrm flipH="false" flipV="false" rot="0">
              <a:off x="0" y="0"/>
              <a:ext cx="1454799" cy="316458"/>
            </a:xfrm>
            <a:custGeom>
              <a:avLst/>
              <a:gdLst/>
              <a:ahLst/>
              <a:cxnLst/>
              <a:rect r="r" b="b" t="t" l="l"/>
              <a:pathLst>
                <a:path h="316458" w="1454799">
                  <a:moveTo>
                    <a:pt x="97112" y="0"/>
                  </a:moveTo>
                  <a:lnTo>
                    <a:pt x="1357687" y="0"/>
                  </a:lnTo>
                  <a:cubicBezTo>
                    <a:pt x="1411321" y="0"/>
                    <a:pt x="1454799" y="43479"/>
                    <a:pt x="1454799" y="97112"/>
                  </a:cubicBezTo>
                  <a:lnTo>
                    <a:pt x="1454799" y="219345"/>
                  </a:lnTo>
                  <a:cubicBezTo>
                    <a:pt x="1454799" y="272979"/>
                    <a:pt x="1411321" y="316458"/>
                    <a:pt x="1357687" y="316458"/>
                  </a:cubicBezTo>
                  <a:lnTo>
                    <a:pt x="97112" y="316458"/>
                  </a:lnTo>
                  <a:cubicBezTo>
                    <a:pt x="43479" y="316458"/>
                    <a:pt x="0" y="272979"/>
                    <a:pt x="0" y="219345"/>
                  </a:cubicBezTo>
                  <a:lnTo>
                    <a:pt x="0" y="97112"/>
                  </a:lnTo>
                  <a:cubicBezTo>
                    <a:pt x="0" y="43479"/>
                    <a:pt x="43479" y="0"/>
                    <a:pt x="97112" y="0"/>
                  </a:cubicBezTo>
                  <a:close/>
                </a:path>
              </a:pathLst>
            </a:custGeom>
            <a:solidFill>
              <a:srgbClr val="FFFFFF"/>
            </a:solidFill>
          </p:spPr>
        </p:sp>
        <p:sp>
          <p:nvSpPr>
            <p:cNvPr name="TextBox 5" id="5"/>
            <p:cNvSpPr txBox="true"/>
            <p:nvPr/>
          </p:nvSpPr>
          <p:spPr>
            <a:xfrm>
              <a:off x="0" y="0"/>
              <a:ext cx="1454799" cy="316457"/>
            </a:xfrm>
            <a:prstGeom prst="rect">
              <a:avLst/>
            </a:prstGeom>
          </p:spPr>
          <p:txBody>
            <a:bodyPr anchor="ctr" rtlCol="false" tIns="50800" lIns="50800" bIns="50800" rIns="50800"/>
            <a:lstStyle/>
            <a:p>
              <a:pPr algn="ctr">
                <a:lnSpc>
                  <a:spcPts val="2999"/>
                </a:lnSpc>
              </a:pPr>
            </a:p>
          </p:txBody>
        </p:sp>
      </p:grpSp>
      <p:sp>
        <p:nvSpPr>
          <p:cNvPr name="Freeform 6" id="6">
            <a:hlinkClick r:id="rId4" tooltip="https://fund-eth.gitbook.io/fund-eth/"/>
          </p:cNvPr>
          <p:cNvSpPr/>
          <p:nvPr/>
        </p:nvSpPr>
        <p:spPr>
          <a:xfrm flipH="false" flipV="false" rot="0">
            <a:off x="9144000" y="8928164"/>
            <a:ext cx="660273" cy="660273"/>
          </a:xfrm>
          <a:custGeom>
            <a:avLst/>
            <a:gdLst/>
            <a:ahLst/>
            <a:cxnLst/>
            <a:rect r="r" b="b" t="t" l="l"/>
            <a:pathLst>
              <a:path h="660273" w="660273">
                <a:moveTo>
                  <a:pt x="0" y="0"/>
                </a:moveTo>
                <a:lnTo>
                  <a:pt x="660273" y="0"/>
                </a:lnTo>
                <a:lnTo>
                  <a:pt x="660273" y="660272"/>
                </a:lnTo>
                <a:lnTo>
                  <a:pt x="0" y="660272"/>
                </a:lnTo>
                <a:lnTo>
                  <a:pt x="0" y="0"/>
                </a:lnTo>
                <a:close/>
              </a:path>
            </a:pathLst>
          </a:custGeom>
          <a:blipFill>
            <a:blip r:embed="rId3"/>
            <a:stretch>
              <a:fillRect l="0" t="0" r="0" b="0"/>
            </a:stretch>
          </a:blipFill>
        </p:spPr>
      </p:sp>
      <p:sp>
        <p:nvSpPr>
          <p:cNvPr name="Freeform 7" id="7">
            <a:hlinkClick r:id="rId6" tooltip="https://youtu.be/QdWSFT3xtno"/>
          </p:cNvPr>
          <p:cNvSpPr/>
          <p:nvPr/>
        </p:nvSpPr>
        <p:spPr>
          <a:xfrm flipH="false" flipV="false" rot="0">
            <a:off x="10004879" y="8792267"/>
            <a:ext cx="932067" cy="932067"/>
          </a:xfrm>
          <a:custGeom>
            <a:avLst/>
            <a:gdLst/>
            <a:ahLst/>
            <a:cxnLst/>
            <a:rect r="r" b="b" t="t" l="l"/>
            <a:pathLst>
              <a:path h="932067" w="932067">
                <a:moveTo>
                  <a:pt x="0" y="0"/>
                </a:moveTo>
                <a:lnTo>
                  <a:pt x="932067" y="0"/>
                </a:lnTo>
                <a:lnTo>
                  <a:pt x="932067" y="932066"/>
                </a:lnTo>
                <a:lnTo>
                  <a:pt x="0" y="932066"/>
                </a:lnTo>
                <a:lnTo>
                  <a:pt x="0" y="0"/>
                </a:lnTo>
                <a:close/>
              </a:path>
            </a:pathLst>
          </a:custGeom>
          <a:blipFill>
            <a:blip r:embed="rId5"/>
            <a:stretch>
              <a:fillRect l="0" t="0" r="0" b="0"/>
            </a:stretch>
          </a:blipFill>
        </p:spPr>
      </p:sp>
      <p:sp>
        <p:nvSpPr>
          <p:cNvPr name="Freeform 8" id="8">
            <a:hlinkClick r:id="rId9" tooltip="https://fund-eth.netlify.app"/>
          </p:cNvPr>
          <p:cNvSpPr/>
          <p:nvPr/>
        </p:nvSpPr>
        <p:spPr>
          <a:xfrm flipH="false" flipV="false" rot="0">
            <a:off x="8255979" y="8985739"/>
            <a:ext cx="545121" cy="545121"/>
          </a:xfrm>
          <a:custGeom>
            <a:avLst/>
            <a:gdLst/>
            <a:ahLst/>
            <a:cxnLst/>
            <a:rect r="r" b="b" t="t" l="l"/>
            <a:pathLst>
              <a:path h="545121" w="545121">
                <a:moveTo>
                  <a:pt x="0" y="0"/>
                </a:moveTo>
                <a:lnTo>
                  <a:pt x="545121" y="0"/>
                </a:lnTo>
                <a:lnTo>
                  <a:pt x="545121" y="545122"/>
                </a:lnTo>
                <a:lnTo>
                  <a:pt x="0" y="5451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a:hlinkClick r:id="rId12" tooltip="https://github.com/ShreyashSingh1/Fund-ETH_SocioHackathon.git"/>
          </p:cNvPr>
          <p:cNvSpPr/>
          <p:nvPr/>
        </p:nvSpPr>
        <p:spPr>
          <a:xfrm flipH="false" flipV="false" rot="0">
            <a:off x="7367479" y="8985739"/>
            <a:ext cx="545121" cy="545121"/>
          </a:xfrm>
          <a:custGeom>
            <a:avLst/>
            <a:gdLst/>
            <a:ahLst/>
            <a:cxnLst/>
            <a:rect r="r" b="b" t="t" l="l"/>
            <a:pathLst>
              <a:path h="545121" w="545121">
                <a:moveTo>
                  <a:pt x="0" y="0"/>
                </a:moveTo>
                <a:lnTo>
                  <a:pt x="545121" y="0"/>
                </a:lnTo>
                <a:lnTo>
                  <a:pt x="545121" y="545122"/>
                </a:lnTo>
                <a:lnTo>
                  <a:pt x="0" y="545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966819"/>
            <a:ext cx="1741142" cy="547506"/>
          </a:xfrm>
          <a:prstGeom prst="rect">
            <a:avLst/>
          </a:prstGeom>
        </p:spPr>
        <p:txBody>
          <a:bodyPr anchor="t" rtlCol="false" tIns="0" lIns="0" bIns="0" rIns="0">
            <a:spAutoFit/>
          </a:bodyPr>
          <a:lstStyle/>
          <a:p>
            <a:pPr>
              <a:lnSpc>
                <a:spcPts val="4414"/>
              </a:lnSpc>
            </a:pPr>
            <a:r>
              <a:rPr lang="en-US" sz="3270">
                <a:solidFill>
                  <a:srgbClr val="FFFFFF"/>
                </a:solidFill>
                <a:latin typeface="Sukar Heavy"/>
              </a:rPr>
              <a:t>Fund-ETH</a:t>
            </a:r>
          </a:p>
        </p:txBody>
      </p:sp>
      <p:sp>
        <p:nvSpPr>
          <p:cNvPr name="TextBox 11" id="11"/>
          <p:cNvSpPr txBox="true"/>
          <p:nvPr/>
        </p:nvSpPr>
        <p:spPr>
          <a:xfrm rot="0">
            <a:off x="1028700" y="2972894"/>
            <a:ext cx="5971882" cy="1449812"/>
          </a:xfrm>
          <a:prstGeom prst="rect">
            <a:avLst/>
          </a:prstGeom>
        </p:spPr>
        <p:txBody>
          <a:bodyPr anchor="t" rtlCol="false" tIns="0" lIns="0" bIns="0" rIns="0">
            <a:spAutoFit/>
          </a:bodyPr>
          <a:lstStyle/>
          <a:p>
            <a:pPr>
              <a:lnSpc>
                <a:spcPts val="11545"/>
              </a:lnSpc>
            </a:pPr>
            <a:r>
              <a:rPr lang="en-US" sz="9386">
                <a:solidFill>
                  <a:srgbClr val="FFFFFF"/>
                </a:solidFill>
                <a:latin typeface="HK Grotesk Bold"/>
                <a:hlinkClick r:id="rId13" tooltip="https://fund-eth.netlify.app"/>
              </a:rPr>
              <a:t>FUND-ETH</a:t>
            </a:r>
          </a:p>
        </p:txBody>
      </p:sp>
      <p:sp>
        <p:nvSpPr>
          <p:cNvPr name="TextBox 12" id="12"/>
          <p:cNvSpPr txBox="true"/>
          <p:nvPr/>
        </p:nvSpPr>
        <p:spPr>
          <a:xfrm rot="0">
            <a:off x="1028700" y="5833540"/>
            <a:ext cx="10838118" cy="1965263"/>
          </a:xfrm>
          <a:prstGeom prst="rect">
            <a:avLst/>
          </a:prstGeom>
        </p:spPr>
        <p:txBody>
          <a:bodyPr anchor="t" rtlCol="false" tIns="0" lIns="0" bIns="0" rIns="0">
            <a:spAutoFit/>
          </a:bodyPr>
          <a:lstStyle/>
          <a:p>
            <a:pPr>
              <a:lnSpc>
                <a:spcPts val="5246"/>
              </a:lnSpc>
            </a:pPr>
            <a:r>
              <a:rPr lang="en-US" sz="3747">
                <a:solidFill>
                  <a:srgbClr val="FFFFFF"/>
                </a:solidFill>
                <a:latin typeface="HK Grotesk Light"/>
              </a:rPr>
              <a:t>Revolutionizing fundraising: Secure, transparent, and efficient transfer of funds using Ethereum, decentralization, and Web 3.0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grpSp>
        <p:nvGrpSpPr>
          <p:cNvPr name="Group 3" id="3"/>
          <p:cNvGrpSpPr/>
          <p:nvPr/>
        </p:nvGrpSpPr>
        <p:grpSpPr>
          <a:xfrm rot="0">
            <a:off x="1234036" y="2407039"/>
            <a:ext cx="4017971" cy="673382"/>
            <a:chOff x="0" y="0"/>
            <a:chExt cx="6123834" cy="1026309"/>
          </a:xfrm>
        </p:grpSpPr>
        <p:sp>
          <p:nvSpPr>
            <p:cNvPr name="Freeform 4" id="4"/>
            <p:cNvSpPr/>
            <p:nvPr/>
          </p:nvSpPr>
          <p:spPr>
            <a:xfrm flipH="false" flipV="false" rot="0">
              <a:off x="0" y="0"/>
              <a:ext cx="6123834" cy="1026309"/>
            </a:xfrm>
            <a:custGeom>
              <a:avLst/>
              <a:gdLst/>
              <a:ahLst/>
              <a:cxnLst/>
              <a:rect r="r" b="b" t="t" l="l"/>
              <a:pathLst>
                <a:path h="1026309" w="6123834">
                  <a:moveTo>
                    <a:pt x="5999373" y="1026308"/>
                  </a:moveTo>
                  <a:lnTo>
                    <a:pt x="124460" y="1026308"/>
                  </a:lnTo>
                  <a:cubicBezTo>
                    <a:pt x="55880" y="1026308"/>
                    <a:pt x="0" y="970429"/>
                    <a:pt x="0" y="901848"/>
                  </a:cubicBezTo>
                  <a:lnTo>
                    <a:pt x="0" y="124460"/>
                  </a:lnTo>
                  <a:cubicBezTo>
                    <a:pt x="0" y="55880"/>
                    <a:pt x="55880" y="0"/>
                    <a:pt x="124460" y="0"/>
                  </a:cubicBezTo>
                  <a:lnTo>
                    <a:pt x="5999374" y="0"/>
                  </a:lnTo>
                  <a:cubicBezTo>
                    <a:pt x="6067954" y="0"/>
                    <a:pt x="6123834" y="55880"/>
                    <a:pt x="6123834" y="124460"/>
                  </a:cubicBezTo>
                  <a:lnTo>
                    <a:pt x="6123834" y="901849"/>
                  </a:lnTo>
                  <a:cubicBezTo>
                    <a:pt x="6123834" y="970429"/>
                    <a:pt x="6067954" y="1026309"/>
                    <a:pt x="5999374" y="1026309"/>
                  </a:cubicBezTo>
                  <a:close/>
                </a:path>
              </a:pathLst>
            </a:custGeom>
            <a:solidFill>
              <a:srgbClr val="9695FF"/>
            </a:solidFill>
          </p:spPr>
        </p:sp>
      </p:grpSp>
      <p:sp>
        <p:nvSpPr>
          <p:cNvPr name="TextBox 5" id="5"/>
          <p:cNvSpPr txBox="true"/>
          <p:nvPr/>
        </p:nvSpPr>
        <p:spPr>
          <a:xfrm rot="0">
            <a:off x="1028700" y="4715572"/>
            <a:ext cx="16230600" cy="2122059"/>
          </a:xfrm>
          <a:prstGeom prst="rect">
            <a:avLst/>
          </a:prstGeom>
        </p:spPr>
        <p:txBody>
          <a:bodyPr anchor="t" rtlCol="false" tIns="0" lIns="0" bIns="0" rIns="0">
            <a:spAutoFit/>
          </a:bodyPr>
          <a:lstStyle/>
          <a:p>
            <a:pPr algn="just">
              <a:lnSpc>
                <a:spcPts val="3349"/>
              </a:lnSpc>
            </a:pPr>
            <a:r>
              <a:rPr lang="en-US" sz="2912">
                <a:solidFill>
                  <a:srgbClr val="FFFFFF"/>
                </a:solidFill>
                <a:latin typeface="HK Grotesk"/>
              </a:rPr>
              <a:t>Charity fundraising using traditional methods like door-to-door and bank transfers faces transparency issues, risking fraud, accountability lapses, and inefficient fund distribution across campaigns. This problem is amplified in cross-border scenarios, where tracking funds becomes even more challenging. These issues not only erode donor confidence but also hinder the effectiveness of charity fundraising efforts, especially in the context of international campaigns.</a:t>
            </a:r>
          </a:p>
        </p:txBody>
      </p:sp>
      <p:sp>
        <p:nvSpPr>
          <p:cNvPr name="TextBox 6" id="6"/>
          <p:cNvSpPr txBox="true"/>
          <p:nvPr/>
        </p:nvSpPr>
        <p:spPr>
          <a:xfrm rot="0">
            <a:off x="1308230" y="2492460"/>
            <a:ext cx="3677076" cy="502539"/>
          </a:xfrm>
          <a:prstGeom prst="rect">
            <a:avLst/>
          </a:prstGeom>
        </p:spPr>
        <p:txBody>
          <a:bodyPr anchor="t" rtlCol="false" tIns="0" lIns="0" bIns="0" rIns="0">
            <a:spAutoFit/>
          </a:bodyPr>
          <a:lstStyle/>
          <a:p>
            <a:pPr algn="ctr">
              <a:lnSpc>
                <a:spcPts val="3828"/>
              </a:lnSpc>
            </a:pPr>
            <a:r>
              <a:rPr lang="en-US" sz="3300">
                <a:solidFill>
                  <a:srgbClr val="FFFFFF"/>
                </a:solidFill>
                <a:latin typeface="HK Grotesk Bold"/>
              </a:rPr>
              <a:t>Problem Statement</a:t>
            </a:r>
          </a:p>
        </p:txBody>
      </p:sp>
      <p:sp>
        <p:nvSpPr>
          <p:cNvPr name="TextBox 7" id="7"/>
          <p:cNvSpPr txBox="true"/>
          <p:nvPr/>
        </p:nvSpPr>
        <p:spPr>
          <a:xfrm rot="0">
            <a:off x="1028700" y="758190"/>
            <a:ext cx="1650471" cy="502920"/>
          </a:xfrm>
          <a:prstGeom prst="rect">
            <a:avLst/>
          </a:prstGeom>
        </p:spPr>
        <p:txBody>
          <a:bodyPr anchor="t" rtlCol="false" tIns="0" lIns="0" bIns="0" rIns="0">
            <a:spAutoFit/>
          </a:bodyPr>
          <a:lstStyle/>
          <a:p>
            <a:pPr>
              <a:lnSpc>
                <a:spcPts val="4184"/>
              </a:lnSpc>
            </a:pPr>
            <a:r>
              <a:rPr lang="en-US" sz="3099">
                <a:solidFill>
                  <a:srgbClr val="FFFFFF"/>
                </a:solidFill>
                <a:latin typeface="Sukar Heavy"/>
              </a:rPr>
              <a:t>Fund-ETH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2044"/>
        </a:solidFill>
      </p:bgPr>
    </p:bg>
    <p:spTree>
      <p:nvGrpSpPr>
        <p:cNvPr id="1" name=""/>
        <p:cNvGrpSpPr/>
        <p:nvPr/>
      </p:nvGrpSpPr>
      <p:grpSpPr>
        <a:xfrm>
          <a:off x="0" y="0"/>
          <a:ext cx="0" cy="0"/>
          <a:chOff x="0" y="0"/>
          <a:chExt cx="0" cy="0"/>
        </a:xfrm>
      </p:grpSpPr>
      <p:sp>
        <p:nvSpPr>
          <p:cNvPr name="Freeform 2" id="2"/>
          <p:cNvSpPr/>
          <p:nvPr/>
        </p:nvSpPr>
        <p:spPr>
          <a:xfrm flipH="true" flipV="true" rot="0">
            <a:off x="0" y="4801104"/>
            <a:ext cx="18288000" cy="5679310"/>
          </a:xfrm>
          <a:custGeom>
            <a:avLst/>
            <a:gdLst/>
            <a:ahLst/>
            <a:cxnLst/>
            <a:rect r="r" b="b" t="t" l="l"/>
            <a:pathLst>
              <a:path h="5679310" w="18288000">
                <a:moveTo>
                  <a:pt x="18288000" y="5679310"/>
                </a:moveTo>
                <a:lnTo>
                  <a:pt x="0" y="5679310"/>
                </a:lnTo>
                <a:lnTo>
                  <a:pt x="0" y="0"/>
                </a:lnTo>
                <a:lnTo>
                  <a:pt x="18288000" y="0"/>
                </a:lnTo>
                <a:lnTo>
                  <a:pt x="18288000" y="5679310"/>
                </a:lnTo>
                <a:close/>
              </a:path>
            </a:pathLst>
          </a:custGeom>
          <a:blipFill>
            <a:blip r:embed="rId2"/>
            <a:stretch>
              <a:fillRect l="0" t="-228974" r="-21019" b="-60721"/>
            </a:stretch>
          </a:blipFill>
        </p:spPr>
      </p:sp>
      <p:grpSp>
        <p:nvGrpSpPr>
          <p:cNvPr name="Group 3" id="3"/>
          <p:cNvGrpSpPr/>
          <p:nvPr/>
        </p:nvGrpSpPr>
        <p:grpSpPr>
          <a:xfrm rot="0">
            <a:off x="1234036" y="4080980"/>
            <a:ext cx="5827187" cy="1440248"/>
            <a:chOff x="0" y="0"/>
            <a:chExt cx="2671952" cy="660400"/>
          </a:xfrm>
        </p:grpSpPr>
        <p:sp>
          <p:nvSpPr>
            <p:cNvPr name="Freeform 4" id="4"/>
            <p:cNvSpPr/>
            <p:nvPr/>
          </p:nvSpPr>
          <p:spPr>
            <a:xfrm flipH="false" flipV="false" rot="0">
              <a:off x="0" y="0"/>
              <a:ext cx="2671952" cy="660400"/>
            </a:xfrm>
            <a:custGeom>
              <a:avLst/>
              <a:gdLst/>
              <a:ahLst/>
              <a:cxnLst/>
              <a:rect r="r" b="b" t="t" l="l"/>
              <a:pathLst>
                <a:path h="660400" w="2671952">
                  <a:moveTo>
                    <a:pt x="2547491" y="660400"/>
                  </a:moveTo>
                  <a:lnTo>
                    <a:pt x="124460" y="660400"/>
                  </a:lnTo>
                  <a:cubicBezTo>
                    <a:pt x="55880" y="660400"/>
                    <a:pt x="0" y="604520"/>
                    <a:pt x="0" y="535940"/>
                  </a:cubicBezTo>
                  <a:lnTo>
                    <a:pt x="0" y="124460"/>
                  </a:lnTo>
                  <a:cubicBezTo>
                    <a:pt x="0" y="55880"/>
                    <a:pt x="55880" y="0"/>
                    <a:pt x="124460" y="0"/>
                  </a:cubicBezTo>
                  <a:lnTo>
                    <a:pt x="2547492" y="0"/>
                  </a:lnTo>
                  <a:cubicBezTo>
                    <a:pt x="2616072" y="0"/>
                    <a:pt x="2671952" y="55880"/>
                    <a:pt x="2671952" y="124460"/>
                  </a:cubicBezTo>
                  <a:lnTo>
                    <a:pt x="2671952" y="535940"/>
                  </a:lnTo>
                  <a:cubicBezTo>
                    <a:pt x="2671952" y="604520"/>
                    <a:pt x="2616072" y="660400"/>
                    <a:pt x="2547492" y="660400"/>
                  </a:cubicBezTo>
                  <a:close/>
                </a:path>
              </a:pathLst>
            </a:custGeom>
            <a:solidFill>
              <a:srgbClr val="9695FF"/>
            </a:solidFill>
          </p:spPr>
        </p:sp>
      </p:grpSp>
      <p:grpSp>
        <p:nvGrpSpPr>
          <p:cNvPr name="Group 5" id="5"/>
          <p:cNvGrpSpPr/>
          <p:nvPr/>
        </p:nvGrpSpPr>
        <p:grpSpPr>
          <a:xfrm rot="0">
            <a:off x="6318690" y="4079822"/>
            <a:ext cx="5650620" cy="1440248"/>
            <a:chOff x="0" y="0"/>
            <a:chExt cx="2590990" cy="660400"/>
          </a:xfrm>
        </p:grpSpPr>
        <p:sp>
          <p:nvSpPr>
            <p:cNvPr name="Freeform 6" id="6"/>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6968D4"/>
            </a:solidFill>
          </p:spPr>
        </p:sp>
      </p:grpSp>
      <p:grpSp>
        <p:nvGrpSpPr>
          <p:cNvPr name="Group 7" id="7"/>
          <p:cNvGrpSpPr/>
          <p:nvPr/>
        </p:nvGrpSpPr>
        <p:grpSpPr>
          <a:xfrm rot="0">
            <a:off x="11608680" y="4080980"/>
            <a:ext cx="5650620" cy="1440248"/>
            <a:chOff x="0" y="0"/>
            <a:chExt cx="2590990" cy="660400"/>
          </a:xfrm>
        </p:grpSpPr>
        <p:sp>
          <p:nvSpPr>
            <p:cNvPr name="Freeform 8" id="8"/>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484995"/>
            </a:solidFill>
          </p:spPr>
        </p:sp>
      </p:grpSp>
      <p:sp>
        <p:nvSpPr>
          <p:cNvPr name="AutoShape 9" id="9"/>
          <p:cNvSpPr/>
          <p:nvPr/>
        </p:nvSpPr>
        <p:spPr>
          <a:xfrm flipH="true" flipV="true">
            <a:off x="6560738" y="5856657"/>
            <a:ext cx="0" cy="2665485"/>
          </a:xfrm>
          <a:prstGeom prst="line">
            <a:avLst/>
          </a:prstGeom>
          <a:ln cap="flat" w="9525">
            <a:solidFill>
              <a:srgbClr val="FFFFFF"/>
            </a:solidFill>
            <a:prstDash val="solid"/>
            <a:headEnd type="none" len="sm" w="sm"/>
            <a:tailEnd type="none" len="sm" w="sm"/>
          </a:ln>
        </p:spPr>
      </p:sp>
      <p:sp>
        <p:nvSpPr>
          <p:cNvPr name="AutoShape 10" id="10"/>
          <p:cNvSpPr/>
          <p:nvPr/>
        </p:nvSpPr>
        <p:spPr>
          <a:xfrm flipV="true">
            <a:off x="11784629" y="5856657"/>
            <a:ext cx="0" cy="2665485"/>
          </a:xfrm>
          <a:prstGeom prst="line">
            <a:avLst/>
          </a:prstGeom>
          <a:ln cap="flat" w="9525">
            <a:solidFill>
              <a:srgbClr val="FFFFFF"/>
            </a:solidFill>
            <a:prstDash val="solid"/>
            <a:headEnd type="none" len="sm" w="sm"/>
            <a:tailEnd type="none" len="sm" w="sm"/>
          </a:ln>
        </p:spPr>
      </p:sp>
      <p:sp>
        <p:nvSpPr>
          <p:cNvPr name="TextBox 11" id="11"/>
          <p:cNvSpPr txBox="true"/>
          <p:nvPr/>
        </p:nvSpPr>
        <p:spPr>
          <a:xfrm rot="0">
            <a:off x="1948874" y="4612621"/>
            <a:ext cx="3151717" cy="374650"/>
          </a:xfrm>
          <a:prstGeom prst="rect">
            <a:avLst/>
          </a:prstGeom>
        </p:spPr>
        <p:txBody>
          <a:bodyPr anchor="t" rtlCol="false" tIns="0" lIns="0" bIns="0" rIns="0">
            <a:spAutoFit/>
          </a:bodyPr>
          <a:lstStyle/>
          <a:p>
            <a:pPr>
              <a:lnSpc>
                <a:spcPts val="2900"/>
              </a:lnSpc>
            </a:pPr>
            <a:r>
              <a:rPr lang="en-US" sz="2500">
                <a:solidFill>
                  <a:srgbClr val="FFFFFF"/>
                </a:solidFill>
                <a:latin typeface="HK Grotesk Bold"/>
              </a:rPr>
              <a:t>1. Decentralized Trust</a:t>
            </a:r>
          </a:p>
        </p:txBody>
      </p:sp>
      <p:sp>
        <p:nvSpPr>
          <p:cNvPr name="TextBox 12" id="12"/>
          <p:cNvSpPr txBox="true"/>
          <p:nvPr/>
        </p:nvSpPr>
        <p:spPr>
          <a:xfrm rot="0">
            <a:off x="7177621" y="4441171"/>
            <a:ext cx="4481952" cy="727075"/>
          </a:xfrm>
          <a:prstGeom prst="rect">
            <a:avLst/>
          </a:prstGeom>
        </p:spPr>
        <p:txBody>
          <a:bodyPr anchor="t" rtlCol="false" tIns="0" lIns="0" bIns="0" rIns="0">
            <a:spAutoFit/>
          </a:bodyPr>
          <a:lstStyle/>
          <a:p>
            <a:pPr>
              <a:lnSpc>
                <a:spcPts val="2899"/>
              </a:lnSpc>
            </a:pPr>
            <a:r>
              <a:rPr lang="en-US" sz="2499">
                <a:solidFill>
                  <a:srgbClr val="FFFFFF"/>
                </a:solidFill>
                <a:latin typeface="HK Grotesk Bold"/>
              </a:rPr>
              <a:t>2. Community-Driven Allocation</a:t>
            </a:r>
          </a:p>
        </p:txBody>
      </p:sp>
      <p:sp>
        <p:nvSpPr>
          <p:cNvPr name="TextBox 13" id="13"/>
          <p:cNvSpPr txBox="true"/>
          <p:nvPr/>
        </p:nvSpPr>
        <p:spPr>
          <a:xfrm rot="0">
            <a:off x="12123510" y="4613779"/>
            <a:ext cx="4722747" cy="374650"/>
          </a:xfrm>
          <a:prstGeom prst="rect">
            <a:avLst/>
          </a:prstGeom>
        </p:spPr>
        <p:txBody>
          <a:bodyPr anchor="t" rtlCol="false" tIns="0" lIns="0" bIns="0" rIns="0">
            <a:spAutoFit/>
          </a:bodyPr>
          <a:lstStyle/>
          <a:p>
            <a:pPr>
              <a:lnSpc>
                <a:spcPts val="2900"/>
              </a:lnSpc>
            </a:pPr>
            <a:r>
              <a:rPr lang="en-US" sz="2500">
                <a:solidFill>
                  <a:srgbClr val="FFFFFF"/>
                </a:solidFill>
                <a:latin typeface="HK Grotesk Bold"/>
              </a:rPr>
              <a:t>3. Time-Efficient Fundraising:</a:t>
            </a:r>
          </a:p>
        </p:txBody>
      </p:sp>
      <p:sp>
        <p:nvSpPr>
          <p:cNvPr name="TextBox 14" id="14"/>
          <p:cNvSpPr txBox="true"/>
          <p:nvPr/>
        </p:nvSpPr>
        <p:spPr>
          <a:xfrm rot="0">
            <a:off x="1234036" y="1999711"/>
            <a:ext cx="4796217"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Our Solution</a:t>
            </a:r>
          </a:p>
        </p:txBody>
      </p:sp>
      <p:sp>
        <p:nvSpPr>
          <p:cNvPr name="TextBox 15" id="15"/>
          <p:cNvSpPr txBox="true"/>
          <p:nvPr/>
        </p:nvSpPr>
        <p:spPr>
          <a:xfrm rot="0">
            <a:off x="1234036" y="990600"/>
            <a:ext cx="1429676" cy="502920"/>
          </a:xfrm>
          <a:prstGeom prst="rect">
            <a:avLst/>
          </a:prstGeom>
        </p:spPr>
        <p:txBody>
          <a:bodyPr anchor="t" rtlCol="false" tIns="0" lIns="0" bIns="0" rIns="0">
            <a:spAutoFit/>
          </a:bodyPr>
          <a:lstStyle/>
          <a:p>
            <a:pPr>
              <a:lnSpc>
                <a:spcPts val="4184"/>
              </a:lnSpc>
            </a:pPr>
            <a:r>
              <a:rPr lang="en-US" sz="3099">
                <a:solidFill>
                  <a:srgbClr val="FFFFFF"/>
                </a:solidFill>
                <a:latin typeface="Sukar Heavy"/>
              </a:rPr>
              <a:t>Fundeth</a:t>
            </a:r>
          </a:p>
        </p:txBody>
      </p:sp>
      <p:sp>
        <p:nvSpPr>
          <p:cNvPr name="TextBox 16" id="16"/>
          <p:cNvSpPr txBox="true"/>
          <p:nvPr/>
        </p:nvSpPr>
        <p:spPr>
          <a:xfrm rot="0">
            <a:off x="1527052" y="5847132"/>
            <a:ext cx="4722809" cy="3051175"/>
          </a:xfrm>
          <a:prstGeom prst="rect">
            <a:avLst/>
          </a:prstGeom>
        </p:spPr>
        <p:txBody>
          <a:bodyPr anchor="t" rtlCol="false" tIns="0" lIns="0" bIns="0" rIns="0">
            <a:spAutoFit/>
          </a:bodyPr>
          <a:lstStyle/>
          <a:p>
            <a:pPr algn="just">
              <a:lnSpc>
                <a:spcPts val="3049"/>
              </a:lnSpc>
            </a:pPr>
            <a:r>
              <a:rPr lang="en-US" sz="2499">
                <a:solidFill>
                  <a:srgbClr val="FFFFFF"/>
                </a:solidFill>
                <a:latin typeface="HK Grotesk Light"/>
              </a:rPr>
              <a:t>We propose secure, decentralized crowdfunding platform. This solution ensures transparency and trust in fundraising activities by leveraging blockchain and smart contract capabilities, enhancing donor confidence and optimizing the effectiveness of charity funds</a:t>
            </a:r>
          </a:p>
        </p:txBody>
      </p:sp>
      <p:sp>
        <p:nvSpPr>
          <p:cNvPr name="TextBox 17" id="17"/>
          <p:cNvSpPr txBox="true"/>
          <p:nvPr/>
        </p:nvSpPr>
        <p:spPr>
          <a:xfrm rot="0">
            <a:off x="6926064" y="5847132"/>
            <a:ext cx="4435873" cy="3432175"/>
          </a:xfrm>
          <a:prstGeom prst="rect">
            <a:avLst/>
          </a:prstGeom>
        </p:spPr>
        <p:txBody>
          <a:bodyPr anchor="t" rtlCol="false" tIns="0" lIns="0" bIns="0" rIns="0">
            <a:spAutoFit/>
          </a:bodyPr>
          <a:lstStyle/>
          <a:p>
            <a:pPr algn="just">
              <a:lnSpc>
                <a:spcPts val="3049"/>
              </a:lnSpc>
            </a:pPr>
            <a:r>
              <a:rPr lang="en-US" sz="2499">
                <a:solidFill>
                  <a:srgbClr val="FFFFFF"/>
                </a:solidFill>
                <a:latin typeface="HK Grotesk Light"/>
              </a:rPr>
              <a:t>Introducing a special voting system for donors. so donors can work together to decide where funds go, making it fair and transparent.it will make fundraising more trustworthy and efficient.</a:t>
            </a:r>
          </a:p>
          <a:p>
            <a:pPr algn="just">
              <a:lnSpc>
                <a:spcPts val="3049"/>
              </a:lnSpc>
            </a:pPr>
          </a:p>
          <a:p>
            <a:pPr algn="just">
              <a:lnSpc>
                <a:spcPts val="3049"/>
              </a:lnSpc>
            </a:pPr>
          </a:p>
        </p:txBody>
      </p:sp>
      <p:sp>
        <p:nvSpPr>
          <p:cNvPr name="TextBox 18" id="18"/>
          <p:cNvSpPr txBox="true"/>
          <p:nvPr/>
        </p:nvSpPr>
        <p:spPr>
          <a:xfrm rot="0">
            <a:off x="12234571" y="5847132"/>
            <a:ext cx="4398838" cy="2803291"/>
          </a:xfrm>
          <a:prstGeom prst="rect">
            <a:avLst/>
          </a:prstGeom>
        </p:spPr>
        <p:txBody>
          <a:bodyPr anchor="t" rtlCol="false" tIns="0" lIns="0" bIns="0" rIns="0">
            <a:spAutoFit/>
          </a:bodyPr>
          <a:lstStyle/>
          <a:p>
            <a:pPr algn="just">
              <a:lnSpc>
                <a:spcPts val="3162"/>
              </a:lnSpc>
            </a:pPr>
            <a:r>
              <a:rPr lang="en-US" sz="2592">
                <a:solidFill>
                  <a:srgbClr val="FFFFFF"/>
                </a:solidFill>
                <a:latin typeface="HK Grotesk Light"/>
              </a:rPr>
              <a:t>Instead of time-consuming methods like door-to-door or bank transfers, we'll make it quick and easy. Our solution trims down the effort, making fundraising a breeze compared to traditional approaches.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20900" r="-25293" b="-1843"/>
            </a:stretch>
          </a:blipFill>
        </p:spPr>
      </p:sp>
      <p:sp>
        <p:nvSpPr>
          <p:cNvPr name="Freeform 3" id="3"/>
          <p:cNvSpPr/>
          <p:nvPr/>
        </p:nvSpPr>
        <p:spPr>
          <a:xfrm flipH="false" flipV="false" rot="0">
            <a:off x="5515227" y="5137317"/>
            <a:ext cx="1087305" cy="1012553"/>
          </a:xfrm>
          <a:custGeom>
            <a:avLst/>
            <a:gdLst/>
            <a:ahLst/>
            <a:cxnLst/>
            <a:rect r="r" b="b" t="t" l="l"/>
            <a:pathLst>
              <a:path h="1012553" w="1087305">
                <a:moveTo>
                  <a:pt x="0" y="0"/>
                </a:moveTo>
                <a:lnTo>
                  <a:pt x="1087305" y="0"/>
                </a:lnTo>
                <a:lnTo>
                  <a:pt x="1087305" y="1012553"/>
                </a:lnTo>
                <a:lnTo>
                  <a:pt x="0" y="101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91239" y="5037104"/>
            <a:ext cx="1212978" cy="1212978"/>
          </a:xfrm>
          <a:custGeom>
            <a:avLst/>
            <a:gdLst/>
            <a:ahLst/>
            <a:cxnLst/>
            <a:rect r="r" b="b" t="t" l="l"/>
            <a:pathLst>
              <a:path h="1212978" w="1212978">
                <a:moveTo>
                  <a:pt x="0" y="0"/>
                </a:moveTo>
                <a:lnTo>
                  <a:pt x="1212978" y="0"/>
                </a:lnTo>
                <a:lnTo>
                  <a:pt x="1212978" y="1212978"/>
                </a:lnTo>
                <a:lnTo>
                  <a:pt x="0" y="1212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32478" y="5037104"/>
            <a:ext cx="1231714" cy="1194242"/>
          </a:xfrm>
          <a:custGeom>
            <a:avLst/>
            <a:gdLst/>
            <a:ahLst/>
            <a:cxnLst/>
            <a:rect r="r" b="b" t="t" l="l"/>
            <a:pathLst>
              <a:path h="1194242" w="1231714">
                <a:moveTo>
                  <a:pt x="0" y="0"/>
                </a:moveTo>
                <a:lnTo>
                  <a:pt x="1231714" y="0"/>
                </a:lnTo>
                <a:lnTo>
                  <a:pt x="1231714" y="1194242"/>
                </a:lnTo>
                <a:lnTo>
                  <a:pt x="0" y="1194242"/>
                </a:lnTo>
                <a:lnTo>
                  <a:pt x="0" y="0"/>
                </a:lnTo>
                <a:close/>
              </a:path>
            </a:pathLst>
          </a:custGeom>
          <a:blipFill>
            <a:blip r:embed="rId7"/>
            <a:stretch>
              <a:fillRect l="-35076" t="-7484" r="-41123" b="-18135"/>
            </a:stretch>
          </a:blipFill>
        </p:spPr>
      </p:sp>
      <p:sp>
        <p:nvSpPr>
          <p:cNvPr name="Freeform 6" id="6"/>
          <p:cNvSpPr/>
          <p:nvPr/>
        </p:nvSpPr>
        <p:spPr>
          <a:xfrm flipH="false" flipV="false" rot="0">
            <a:off x="12152343" y="5037104"/>
            <a:ext cx="2472240" cy="1194242"/>
          </a:xfrm>
          <a:custGeom>
            <a:avLst/>
            <a:gdLst/>
            <a:ahLst/>
            <a:cxnLst/>
            <a:rect r="r" b="b" t="t" l="l"/>
            <a:pathLst>
              <a:path h="1194242" w="2472240">
                <a:moveTo>
                  <a:pt x="0" y="0"/>
                </a:moveTo>
                <a:lnTo>
                  <a:pt x="2472240" y="0"/>
                </a:lnTo>
                <a:lnTo>
                  <a:pt x="2472240" y="1194242"/>
                </a:lnTo>
                <a:lnTo>
                  <a:pt x="0" y="1194242"/>
                </a:lnTo>
                <a:lnTo>
                  <a:pt x="0" y="0"/>
                </a:lnTo>
                <a:close/>
              </a:path>
            </a:pathLst>
          </a:custGeom>
          <a:blipFill>
            <a:blip r:embed="rId8"/>
            <a:stretch>
              <a:fillRect l="-10141" t="0" r="-7685" b="-2581"/>
            </a:stretch>
          </a:blipFill>
        </p:spPr>
      </p:sp>
      <p:sp>
        <p:nvSpPr>
          <p:cNvPr name="Freeform 7" id="7"/>
          <p:cNvSpPr/>
          <p:nvPr/>
        </p:nvSpPr>
        <p:spPr>
          <a:xfrm flipH="false" flipV="false" rot="0">
            <a:off x="3663417" y="4873324"/>
            <a:ext cx="2054051" cy="1540538"/>
          </a:xfrm>
          <a:custGeom>
            <a:avLst/>
            <a:gdLst/>
            <a:ahLst/>
            <a:cxnLst/>
            <a:rect r="r" b="b" t="t" l="l"/>
            <a:pathLst>
              <a:path h="1540538" w="2054051">
                <a:moveTo>
                  <a:pt x="0" y="0"/>
                </a:moveTo>
                <a:lnTo>
                  <a:pt x="2054051" y="0"/>
                </a:lnTo>
                <a:lnTo>
                  <a:pt x="2054051" y="1540539"/>
                </a:lnTo>
                <a:lnTo>
                  <a:pt x="0" y="1540539"/>
                </a:lnTo>
                <a:lnTo>
                  <a:pt x="0" y="0"/>
                </a:lnTo>
                <a:close/>
              </a:path>
            </a:pathLst>
          </a:custGeom>
          <a:blipFill>
            <a:blip r:embed="rId9"/>
            <a:stretch>
              <a:fillRect l="0" t="0" r="0" b="0"/>
            </a:stretch>
          </a:blipFill>
        </p:spPr>
      </p:sp>
      <p:sp>
        <p:nvSpPr>
          <p:cNvPr name="Freeform 8" id="8"/>
          <p:cNvSpPr/>
          <p:nvPr/>
        </p:nvSpPr>
        <p:spPr>
          <a:xfrm flipH="false" flipV="false" rot="0">
            <a:off x="10910477" y="5037104"/>
            <a:ext cx="1194242" cy="1194242"/>
          </a:xfrm>
          <a:custGeom>
            <a:avLst/>
            <a:gdLst/>
            <a:ahLst/>
            <a:cxnLst/>
            <a:rect r="r" b="b" t="t" l="l"/>
            <a:pathLst>
              <a:path h="1194242" w="1194242">
                <a:moveTo>
                  <a:pt x="0" y="0"/>
                </a:moveTo>
                <a:lnTo>
                  <a:pt x="1194241" y="0"/>
                </a:lnTo>
                <a:lnTo>
                  <a:pt x="1194241" y="1194242"/>
                </a:lnTo>
                <a:lnTo>
                  <a:pt x="0" y="1194242"/>
                </a:lnTo>
                <a:lnTo>
                  <a:pt x="0" y="0"/>
                </a:lnTo>
                <a:close/>
              </a:path>
            </a:pathLst>
          </a:custGeom>
          <a:blipFill>
            <a:blip r:embed="rId10"/>
            <a:stretch>
              <a:fillRect l="0" t="0" r="0" b="0"/>
            </a:stretch>
          </a:blipFill>
        </p:spPr>
      </p:sp>
      <p:sp>
        <p:nvSpPr>
          <p:cNvPr name="TextBox 9" id="9"/>
          <p:cNvSpPr txBox="true"/>
          <p:nvPr/>
        </p:nvSpPr>
        <p:spPr>
          <a:xfrm rot="0">
            <a:off x="1028700" y="1047750"/>
            <a:ext cx="3709061"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TechStack</a:t>
            </a:r>
          </a:p>
        </p:txBody>
      </p:sp>
      <p:sp>
        <p:nvSpPr>
          <p:cNvPr name="TextBox 10" id="10"/>
          <p:cNvSpPr txBox="true"/>
          <p:nvPr/>
        </p:nvSpPr>
        <p:spPr>
          <a:xfrm rot="0">
            <a:off x="4139914" y="3395126"/>
            <a:ext cx="2211784" cy="626745"/>
          </a:xfrm>
          <a:prstGeom prst="rect">
            <a:avLst/>
          </a:prstGeom>
        </p:spPr>
        <p:txBody>
          <a:bodyPr anchor="t" rtlCol="false" tIns="0" lIns="0" bIns="0" rIns="0">
            <a:spAutoFit/>
          </a:bodyPr>
          <a:lstStyle/>
          <a:p>
            <a:pPr>
              <a:lnSpc>
                <a:spcPts val="4830"/>
              </a:lnSpc>
            </a:pPr>
            <a:r>
              <a:rPr lang="en-US" sz="4200">
                <a:solidFill>
                  <a:srgbClr val="FFFFFF"/>
                </a:solidFill>
                <a:latin typeface="HK Grotesk Bold"/>
              </a:rPr>
              <a:t>Frontend</a:t>
            </a:r>
          </a:p>
        </p:txBody>
      </p:sp>
      <p:sp>
        <p:nvSpPr>
          <p:cNvPr name="TextBox 11" id="11"/>
          <p:cNvSpPr txBox="true"/>
          <p:nvPr/>
        </p:nvSpPr>
        <p:spPr>
          <a:xfrm rot="0">
            <a:off x="10596409" y="3395126"/>
            <a:ext cx="2046155" cy="626745"/>
          </a:xfrm>
          <a:prstGeom prst="rect">
            <a:avLst/>
          </a:prstGeom>
        </p:spPr>
        <p:txBody>
          <a:bodyPr anchor="t" rtlCol="false" tIns="0" lIns="0" bIns="0" rIns="0">
            <a:spAutoFit/>
          </a:bodyPr>
          <a:lstStyle/>
          <a:p>
            <a:pPr>
              <a:lnSpc>
                <a:spcPts val="4830"/>
              </a:lnSpc>
            </a:pPr>
            <a:r>
              <a:rPr lang="en-US" sz="4200">
                <a:solidFill>
                  <a:srgbClr val="FFFFFF"/>
                </a:solidFill>
                <a:latin typeface="HK Grotesk Bold"/>
              </a:rPr>
              <a:t>Backend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20900" r="-25293" b="-1843"/>
            </a:stretch>
          </a:blipFill>
        </p:spPr>
      </p:sp>
      <p:sp>
        <p:nvSpPr>
          <p:cNvPr name="Freeform 3" id="3"/>
          <p:cNvSpPr/>
          <p:nvPr/>
        </p:nvSpPr>
        <p:spPr>
          <a:xfrm flipH="false" flipV="false" rot="0">
            <a:off x="2537839" y="1677730"/>
            <a:ext cx="13212323" cy="7580570"/>
          </a:xfrm>
          <a:custGeom>
            <a:avLst/>
            <a:gdLst/>
            <a:ahLst/>
            <a:cxnLst/>
            <a:rect r="r" b="b" t="t" l="l"/>
            <a:pathLst>
              <a:path h="7580570" w="13212323">
                <a:moveTo>
                  <a:pt x="0" y="0"/>
                </a:moveTo>
                <a:lnTo>
                  <a:pt x="13212322" y="0"/>
                </a:lnTo>
                <a:lnTo>
                  <a:pt x="13212322" y="7580570"/>
                </a:lnTo>
                <a:lnTo>
                  <a:pt x="0" y="7580570"/>
                </a:lnTo>
                <a:lnTo>
                  <a:pt x="0" y="0"/>
                </a:lnTo>
                <a:close/>
              </a:path>
            </a:pathLst>
          </a:custGeom>
          <a:blipFill>
            <a:blip r:embed="rId3"/>
            <a:stretch>
              <a:fillRect l="0" t="0" r="0" b="0"/>
            </a:stretch>
          </a:blipFill>
        </p:spPr>
      </p:sp>
      <p:sp>
        <p:nvSpPr>
          <p:cNvPr name="TextBox 4" id="4"/>
          <p:cNvSpPr txBox="true"/>
          <p:nvPr/>
        </p:nvSpPr>
        <p:spPr>
          <a:xfrm rot="0">
            <a:off x="739730" y="570548"/>
            <a:ext cx="3596217"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Flowchart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2" t="-121705" r="-22260" b="-1038"/>
            </a:stretch>
          </a:blipFill>
        </p:spPr>
      </p:sp>
      <p:grpSp>
        <p:nvGrpSpPr>
          <p:cNvPr name="Group 3" id="3"/>
          <p:cNvGrpSpPr/>
          <p:nvPr/>
        </p:nvGrpSpPr>
        <p:grpSpPr>
          <a:xfrm rot="0">
            <a:off x="1406695" y="0"/>
            <a:ext cx="6390119" cy="10287000"/>
            <a:chOff x="0" y="0"/>
            <a:chExt cx="2161596" cy="3479800"/>
          </a:xfrm>
        </p:grpSpPr>
        <p:sp>
          <p:nvSpPr>
            <p:cNvPr name="Freeform 4" id="4"/>
            <p:cNvSpPr/>
            <p:nvPr/>
          </p:nvSpPr>
          <p:spPr>
            <a:xfrm flipH="false" flipV="false" rot="0">
              <a:off x="0" y="0"/>
              <a:ext cx="2161596" cy="3479800"/>
            </a:xfrm>
            <a:custGeom>
              <a:avLst/>
              <a:gdLst/>
              <a:ahLst/>
              <a:cxnLst/>
              <a:rect r="r" b="b" t="t" l="l"/>
              <a:pathLst>
                <a:path h="3479800" w="2161596">
                  <a:moveTo>
                    <a:pt x="0" y="0"/>
                  </a:moveTo>
                  <a:lnTo>
                    <a:pt x="2161596" y="0"/>
                  </a:lnTo>
                  <a:lnTo>
                    <a:pt x="2161596" y="3479800"/>
                  </a:lnTo>
                  <a:lnTo>
                    <a:pt x="0" y="3479800"/>
                  </a:lnTo>
                  <a:close/>
                </a:path>
              </a:pathLst>
            </a:custGeom>
            <a:solidFill>
              <a:srgbClr val="1F2044"/>
            </a:solidFill>
          </p:spPr>
        </p:sp>
      </p:grpSp>
      <p:sp>
        <p:nvSpPr>
          <p:cNvPr name="TextBox 5" id="5"/>
          <p:cNvSpPr txBox="true"/>
          <p:nvPr/>
        </p:nvSpPr>
        <p:spPr>
          <a:xfrm rot="0">
            <a:off x="1914611" y="990600"/>
            <a:ext cx="1636580" cy="502920"/>
          </a:xfrm>
          <a:prstGeom prst="rect">
            <a:avLst/>
          </a:prstGeom>
        </p:spPr>
        <p:txBody>
          <a:bodyPr anchor="t" rtlCol="false" tIns="0" lIns="0" bIns="0" rIns="0">
            <a:spAutoFit/>
          </a:bodyPr>
          <a:lstStyle/>
          <a:p>
            <a:pPr>
              <a:lnSpc>
                <a:spcPts val="4184"/>
              </a:lnSpc>
            </a:pPr>
            <a:r>
              <a:rPr lang="en-US" sz="3099">
                <a:solidFill>
                  <a:srgbClr val="FFFFFF"/>
                </a:solidFill>
                <a:latin typeface="Sukar Heavy"/>
              </a:rPr>
              <a:t>Fund ETH</a:t>
            </a:r>
          </a:p>
        </p:txBody>
      </p:sp>
      <p:sp>
        <p:nvSpPr>
          <p:cNvPr name="TextBox 6" id="6"/>
          <p:cNvSpPr txBox="true"/>
          <p:nvPr/>
        </p:nvSpPr>
        <p:spPr>
          <a:xfrm rot="0">
            <a:off x="8277154" y="1483995"/>
            <a:ext cx="9215903" cy="6055103"/>
          </a:xfrm>
          <a:prstGeom prst="rect">
            <a:avLst/>
          </a:prstGeom>
        </p:spPr>
        <p:txBody>
          <a:bodyPr anchor="t" rtlCol="false" tIns="0" lIns="0" bIns="0" rIns="0">
            <a:spAutoFit/>
          </a:bodyPr>
          <a:lstStyle/>
          <a:p>
            <a:pPr algn="just">
              <a:lnSpc>
                <a:spcPts val="3978"/>
              </a:lnSpc>
            </a:pPr>
            <a:r>
              <a:rPr lang="en-US" sz="3234">
                <a:solidFill>
                  <a:srgbClr val="FFFFFF"/>
                </a:solidFill>
                <a:latin typeface="HK Grotesk"/>
              </a:rPr>
              <a:t>The choice of addressing potential fraud and inefficiencies in traditional fundraising campaigns is critical, particularly in light of real-world instances where hard-earned money, when donated through charities, faced security and transparency challenges. Numerous news reports have highlighted cases of mismanagement and misuse of funds in charitable organizations, eroding public trust. For example, incidents of embezzlement, misappropriation, and lack of accountability have underscored the need for a more secure and transparent fundraising model. </a:t>
            </a:r>
          </a:p>
        </p:txBody>
      </p:sp>
      <p:sp>
        <p:nvSpPr>
          <p:cNvPr name="TextBox 7" id="7"/>
          <p:cNvSpPr txBox="true"/>
          <p:nvPr/>
        </p:nvSpPr>
        <p:spPr>
          <a:xfrm rot="0">
            <a:off x="1914611" y="3450621"/>
            <a:ext cx="5374287" cy="2112327"/>
          </a:xfrm>
          <a:prstGeom prst="rect">
            <a:avLst/>
          </a:prstGeom>
        </p:spPr>
        <p:txBody>
          <a:bodyPr anchor="t" rtlCol="false" tIns="0" lIns="0" bIns="0" rIns="0">
            <a:spAutoFit/>
          </a:bodyPr>
          <a:lstStyle/>
          <a:p>
            <a:pPr>
              <a:lnSpc>
                <a:spcPts val="5590"/>
              </a:lnSpc>
            </a:pPr>
            <a:r>
              <a:rPr lang="en-US" sz="4545">
                <a:solidFill>
                  <a:srgbClr val="FFFFFF"/>
                </a:solidFill>
                <a:latin typeface="HK Grotesk Bold"/>
              </a:rPr>
              <a:t>Why you chose this problem statement?</a:t>
            </a:r>
          </a:p>
          <a:p>
            <a:pPr>
              <a:lnSpc>
                <a:spcPts val="559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grpSp>
        <p:nvGrpSpPr>
          <p:cNvPr name="Group 3" id="3"/>
          <p:cNvGrpSpPr/>
          <p:nvPr/>
        </p:nvGrpSpPr>
        <p:grpSpPr>
          <a:xfrm rot="0">
            <a:off x="1234036" y="2407039"/>
            <a:ext cx="6165640" cy="673382"/>
            <a:chOff x="0" y="0"/>
            <a:chExt cx="9397120" cy="1026309"/>
          </a:xfrm>
        </p:grpSpPr>
        <p:sp>
          <p:nvSpPr>
            <p:cNvPr name="Freeform 4" id="4"/>
            <p:cNvSpPr/>
            <p:nvPr/>
          </p:nvSpPr>
          <p:spPr>
            <a:xfrm flipH="false" flipV="false" rot="0">
              <a:off x="0" y="0"/>
              <a:ext cx="9397120" cy="1026309"/>
            </a:xfrm>
            <a:custGeom>
              <a:avLst/>
              <a:gdLst/>
              <a:ahLst/>
              <a:cxnLst/>
              <a:rect r="r" b="b" t="t" l="l"/>
              <a:pathLst>
                <a:path h="1026309" w="9397120">
                  <a:moveTo>
                    <a:pt x="9272660" y="1026308"/>
                  </a:moveTo>
                  <a:lnTo>
                    <a:pt x="124460" y="1026308"/>
                  </a:lnTo>
                  <a:cubicBezTo>
                    <a:pt x="55880" y="1026308"/>
                    <a:pt x="0" y="970429"/>
                    <a:pt x="0" y="901848"/>
                  </a:cubicBezTo>
                  <a:lnTo>
                    <a:pt x="0" y="124460"/>
                  </a:lnTo>
                  <a:cubicBezTo>
                    <a:pt x="0" y="55880"/>
                    <a:pt x="55880" y="0"/>
                    <a:pt x="124460" y="0"/>
                  </a:cubicBezTo>
                  <a:lnTo>
                    <a:pt x="9272660" y="0"/>
                  </a:lnTo>
                  <a:cubicBezTo>
                    <a:pt x="9341240" y="0"/>
                    <a:pt x="9397120" y="55880"/>
                    <a:pt x="9397120" y="124460"/>
                  </a:cubicBezTo>
                  <a:lnTo>
                    <a:pt x="9397120" y="901849"/>
                  </a:lnTo>
                  <a:cubicBezTo>
                    <a:pt x="9397120" y="970429"/>
                    <a:pt x="9341240" y="1026309"/>
                    <a:pt x="9272660" y="1026309"/>
                  </a:cubicBezTo>
                  <a:close/>
                </a:path>
              </a:pathLst>
            </a:custGeom>
            <a:solidFill>
              <a:srgbClr val="9695FF"/>
            </a:solidFill>
          </p:spPr>
        </p:sp>
      </p:grpSp>
      <p:sp>
        <p:nvSpPr>
          <p:cNvPr name="TextBox 5" id="5"/>
          <p:cNvSpPr txBox="true"/>
          <p:nvPr/>
        </p:nvSpPr>
        <p:spPr>
          <a:xfrm rot="0">
            <a:off x="1028700" y="4632045"/>
            <a:ext cx="16230600" cy="854206"/>
          </a:xfrm>
          <a:prstGeom prst="rect">
            <a:avLst/>
          </a:prstGeom>
        </p:spPr>
        <p:txBody>
          <a:bodyPr anchor="t" rtlCol="false" tIns="0" lIns="0" bIns="0" rIns="0">
            <a:spAutoFit/>
          </a:bodyPr>
          <a:lstStyle/>
          <a:p>
            <a:pPr algn="just">
              <a:lnSpc>
                <a:spcPts val="3349"/>
              </a:lnSpc>
            </a:pPr>
            <a:r>
              <a:rPr lang="en-US" sz="2912">
                <a:solidFill>
                  <a:srgbClr val="FFFFFF"/>
                </a:solidFill>
                <a:latin typeface="HK Grotesk"/>
              </a:rPr>
              <a:t>The process of verification of the campaigns is driven manually now but we can make a seamless process by using some government verification methods</a:t>
            </a:r>
          </a:p>
        </p:txBody>
      </p:sp>
      <p:sp>
        <p:nvSpPr>
          <p:cNvPr name="TextBox 6" id="6"/>
          <p:cNvSpPr txBox="true"/>
          <p:nvPr/>
        </p:nvSpPr>
        <p:spPr>
          <a:xfrm rot="0">
            <a:off x="1308230" y="2492460"/>
            <a:ext cx="5953606" cy="502539"/>
          </a:xfrm>
          <a:prstGeom prst="rect">
            <a:avLst/>
          </a:prstGeom>
        </p:spPr>
        <p:txBody>
          <a:bodyPr anchor="t" rtlCol="false" tIns="0" lIns="0" bIns="0" rIns="0">
            <a:spAutoFit/>
          </a:bodyPr>
          <a:lstStyle/>
          <a:p>
            <a:pPr algn="ctr">
              <a:lnSpc>
                <a:spcPts val="3828"/>
              </a:lnSpc>
            </a:pPr>
            <a:r>
              <a:rPr lang="en-US" sz="3300">
                <a:solidFill>
                  <a:srgbClr val="FFFFFF"/>
                </a:solidFill>
                <a:latin typeface="HK Grotesk Bold"/>
              </a:rPr>
              <a:t>What we can do more in it?</a:t>
            </a:r>
          </a:p>
        </p:txBody>
      </p:sp>
      <p:sp>
        <p:nvSpPr>
          <p:cNvPr name="TextBox 7" id="7"/>
          <p:cNvSpPr txBox="true"/>
          <p:nvPr/>
        </p:nvSpPr>
        <p:spPr>
          <a:xfrm rot="0">
            <a:off x="1028700" y="758190"/>
            <a:ext cx="1650471" cy="502920"/>
          </a:xfrm>
          <a:prstGeom prst="rect">
            <a:avLst/>
          </a:prstGeom>
        </p:spPr>
        <p:txBody>
          <a:bodyPr anchor="t" rtlCol="false" tIns="0" lIns="0" bIns="0" rIns="0">
            <a:spAutoFit/>
          </a:bodyPr>
          <a:lstStyle/>
          <a:p>
            <a:pPr>
              <a:lnSpc>
                <a:spcPts val="4184"/>
              </a:lnSpc>
            </a:pPr>
            <a:r>
              <a:rPr lang="en-US" sz="3099">
                <a:solidFill>
                  <a:srgbClr val="FFFFFF"/>
                </a:solidFill>
                <a:latin typeface="Sukar Heavy"/>
              </a:rPr>
              <a:t>Fund-ETH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677" r="-25293" b="-9066"/>
            </a:stretch>
          </a:blipFill>
        </p:spPr>
      </p:sp>
      <p:grpSp>
        <p:nvGrpSpPr>
          <p:cNvPr name="Group 3" id="3"/>
          <p:cNvGrpSpPr/>
          <p:nvPr/>
        </p:nvGrpSpPr>
        <p:grpSpPr>
          <a:xfrm rot="0">
            <a:off x="1234036" y="3945677"/>
            <a:ext cx="4282521" cy="5312623"/>
            <a:chOff x="0" y="0"/>
            <a:chExt cx="1688347" cy="2094456"/>
          </a:xfrm>
        </p:grpSpPr>
        <p:sp>
          <p:nvSpPr>
            <p:cNvPr name="Freeform 4" id="4"/>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6"/>
                    <a:pt x="1632467" y="2094456"/>
                    <a:pt x="1563887" y="2094456"/>
                  </a:cubicBezTo>
                  <a:close/>
                </a:path>
              </a:pathLst>
            </a:custGeom>
            <a:solidFill>
              <a:srgbClr val="1F2044"/>
            </a:solidFill>
          </p:spPr>
        </p:sp>
      </p:grpSp>
      <p:grpSp>
        <p:nvGrpSpPr>
          <p:cNvPr name="Group 5" id="5"/>
          <p:cNvGrpSpPr/>
          <p:nvPr/>
        </p:nvGrpSpPr>
        <p:grpSpPr>
          <a:xfrm rot="0">
            <a:off x="5758441" y="3945677"/>
            <a:ext cx="4282521" cy="5312623"/>
            <a:chOff x="0" y="0"/>
            <a:chExt cx="1688347" cy="2094456"/>
          </a:xfrm>
        </p:grpSpPr>
        <p:sp>
          <p:nvSpPr>
            <p:cNvPr name="Freeform 6" id="6"/>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6"/>
                    <a:pt x="1632467" y="2094456"/>
                    <a:pt x="1563887" y="2094456"/>
                  </a:cubicBezTo>
                  <a:close/>
                </a:path>
              </a:pathLst>
            </a:custGeom>
            <a:solidFill>
              <a:srgbClr val="1F2044"/>
            </a:solidFill>
          </p:spPr>
        </p:sp>
      </p:grpSp>
      <p:sp>
        <p:nvSpPr>
          <p:cNvPr name="Freeform 7" id="7"/>
          <p:cNvSpPr/>
          <p:nvPr/>
        </p:nvSpPr>
        <p:spPr>
          <a:xfrm flipH="false" flipV="false" rot="0">
            <a:off x="13491945" y="0"/>
            <a:ext cx="4796055" cy="10287000"/>
          </a:xfrm>
          <a:custGeom>
            <a:avLst/>
            <a:gdLst/>
            <a:ahLst/>
            <a:cxnLst/>
            <a:rect r="r" b="b" t="t" l="l"/>
            <a:pathLst>
              <a:path h="10287000" w="4796055">
                <a:moveTo>
                  <a:pt x="0" y="0"/>
                </a:moveTo>
                <a:lnTo>
                  <a:pt x="4796055" y="0"/>
                </a:lnTo>
                <a:lnTo>
                  <a:pt x="4796055" y="10287000"/>
                </a:lnTo>
                <a:lnTo>
                  <a:pt x="0" y="10287000"/>
                </a:lnTo>
                <a:lnTo>
                  <a:pt x="0" y="0"/>
                </a:lnTo>
                <a:close/>
              </a:path>
            </a:pathLst>
          </a:custGeom>
          <a:blipFill>
            <a:blip r:embed="rId3"/>
            <a:stretch>
              <a:fillRect l="-188100" t="0" r="-188100" b="0"/>
            </a:stretch>
          </a:blipFill>
        </p:spPr>
      </p:sp>
      <p:grpSp>
        <p:nvGrpSpPr>
          <p:cNvPr name="Group 8" id="8"/>
          <p:cNvGrpSpPr/>
          <p:nvPr/>
        </p:nvGrpSpPr>
        <p:grpSpPr>
          <a:xfrm rot="0">
            <a:off x="10282847" y="3945677"/>
            <a:ext cx="4282521" cy="5312623"/>
            <a:chOff x="0" y="0"/>
            <a:chExt cx="1688347" cy="2094456"/>
          </a:xfrm>
        </p:grpSpPr>
        <p:sp>
          <p:nvSpPr>
            <p:cNvPr name="Freeform 9" id="9"/>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6"/>
                    <a:pt x="1632467" y="2094456"/>
                    <a:pt x="1563887" y="2094456"/>
                  </a:cubicBezTo>
                  <a:close/>
                </a:path>
              </a:pathLst>
            </a:custGeom>
            <a:solidFill>
              <a:srgbClr val="1F2044"/>
            </a:solidFill>
          </p:spPr>
        </p:sp>
      </p:grpSp>
      <p:grpSp>
        <p:nvGrpSpPr>
          <p:cNvPr name="Group 10" id="10"/>
          <p:cNvGrpSpPr/>
          <p:nvPr/>
        </p:nvGrpSpPr>
        <p:grpSpPr>
          <a:xfrm rot="0">
            <a:off x="2007693" y="5047834"/>
            <a:ext cx="2735207" cy="2735196"/>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9001" t="-34023" r="-366394" b="-89555"/>
              </a:stretch>
            </a:blipFill>
          </p:spPr>
        </p:sp>
      </p:grpSp>
      <p:grpSp>
        <p:nvGrpSpPr>
          <p:cNvPr name="Group 12" id="12"/>
          <p:cNvGrpSpPr/>
          <p:nvPr/>
        </p:nvGrpSpPr>
        <p:grpSpPr>
          <a:xfrm rot="0">
            <a:off x="6532098" y="5047834"/>
            <a:ext cx="2735207" cy="2735196"/>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0322" t="-938" r="-12198" b="-21582"/>
              </a:stretch>
            </a:blipFill>
          </p:spPr>
        </p:sp>
      </p:grpSp>
      <p:grpSp>
        <p:nvGrpSpPr>
          <p:cNvPr name="Group 14" id="14"/>
          <p:cNvGrpSpPr/>
          <p:nvPr/>
        </p:nvGrpSpPr>
        <p:grpSpPr>
          <a:xfrm rot="0">
            <a:off x="11056504" y="5047834"/>
            <a:ext cx="2735207" cy="2735196"/>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16930" t="0" r="-15914" b="-32845"/>
              </a:stretch>
            </a:blipFill>
          </p:spPr>
        </p:sp>
      </p:grpSp>
      <p:sp>
        <p:nvSpPr>
          <p:cNvPr name="TextBox 16" id="16"/>
          <p:cNvSpPr txBox="true"/>
          <p:nvPr/>
        </p:nvSpPr>
        <p:spPr>
          <a:xfrm rot="0">
            <a:off x="1274685" y="861060"/>
            <a:ext cx="4241872"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Our team</a:t>
            </a:r>
          </a:p>
        </p:txBody>
      </p:sp>
      <p:sp>
        <p:nvSpPr>
          <p:cNvPr name="TextBox 17" id="17"/>
          <p:cNvSpPr txBox="true"/>
          <p:nvPr/>
        </p:nvSpPr>
        <p:spPr>
          <a:xfrm rot="0">
            <a:off x="1274685" y="2007573"/>
            <a:ext cx="4574778" cy="424180"/>
          </a:xfrm>
          <a:prstGeom prst="rect">
            <a:avLst/>
          </a:prstGeom>
        </p:spPr>
        <p:txBody>
          <a:bodyPr anchor="t" rtlCol="false" tIns="0" lIns="0" bIns="0" rIns="0">
            <a:spAutoFit/>
          </a:bodyPr>
          <a:lstStyle/>
          <a:p>
            <a:pPr>
              <a:lnSpc>
                <a:spcPts val="3380"/>
              </a:lnSpc>
            </a:pPr>
            <a:r>
              <a:rPr lang="en-US" sz="2600" spc="65">
                <a:solidFill>
                  <a:srgbClr val="FFFFFF"/>
                </a:solidFill>
                <a:latin typeface="HK Grotesk Light"/>
              </a:rPr>
              <a:t>Let's meet our team members</a:t>
            </a:r>
            <a:r>
              <a:rPr lang="en-US" sz="2600" spc="65">
                <a:solidFill>
                  <a:srgbClr val="FFFFFF"/>
                </a:solidFill>
                <a:latin typeface="HK Grotesk Light"/>
              </a:rPr>
              <a:t> </a:t>
            </a:r>
          </a:p>
        </p:txBody>
      </p:sp>
      <p:sp>
        <p:nvSpPr>
          <p:cNvPr name="TextBox 18" id="18"/>
          <p:cNvSpPr txBox="true"/>
          <p:nvPr/>
        </p:nvSpPr>
        <p:spPr>
          <a:xfrm rot="0">
            <a:off x="1702523" y="4364661"/>
            <a:ext cx="3345547"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Bold"/>
              </a:rPr>
              <a:t>VIVEK SHAH</a:t>
            </a:r>
          </a:p>
        </p:txBody>
      </p:sp>
      <p:sp>
        <p:nvSpPr>
          <p:cNvPr name="TextBox 19" id="19"/>
          <p:cNvSpPr txBox="true"/>
          <p:nvPr/>
        </p:nvSpPr>
        <p:spPr>
          <a:xfrm rot="0">
            <a:off x="6226929" y="8126674"/>
            <a:ext cx="3345547" cy="314325"/>
          </a:xfrm>
          <a:prstGeom prst="rect">
            <a:avLst/>
          </a:prstGeom>
        </p:spPr>
        <p:txBody>
          <a:bodyPr anchor="t" rtlCol="false" tIns="0" lIns="0" bIns="0" rIns="0">
            <a:spAutoFit/>
          </a:bodyPr>
          <a:lstStyle/>
          <a:p>
            <a:pPr algn="ctr">
              <a:lnSpc>
                <a:spcPts val="2400"/>
              </a:lnSpc>
            </a:pPr>
            <a:r>
              <a:rPr lang="en-US" sz="2000">
                <a:solidFill>
                  <a:srgbClr val="FFFFFF"/>
                </a:solidFill>
                <a:latin typeface="HK Grotesk Bold"/>
              </a:rPr>
              <a:t>ML Developer</a:t>
            </a:r>
          </a:p>
        </p:txBody>
      </p:sp>
      <p:sp>
        <p:nvSpPr>
          <p:cNvPr name="TextBox 20" id="20"/>
          <p:cNvSpPr txBox="true"/>
          <p:nvPr/>
        </p:nvSpPr>
        <p:spPr>
          <a:xfrm rot="0">
            <a:off x="1702523" y="8126674"/>
            <a:ext cx="3345547" cy="314325"/>
          </a:xfrm>
          <a:prstGeom prst="rect">
            <a:avLst/>
          </a:prstGeom>
        </p:spPr>
        <p:txBody>
          <a:bodyPr anchor="t" rtlCol="false" tIns="0" lIns="0" bIns="0" rIns="0">
            <a:spAutoFit/>
          </a:bodyPr>
          <a:lstStyle/>
          <a:p>
            <a:pPr algn="ctr">
              <a:lnSpc>
                <a:spcPts val="2400"/>
              </a:lnSpc>
            </a:pPr>
            <a:r>
              <a:rPr lang="en-US" sz="2000">
                <a:solidFill>
                  <a:srgbClr val="FFFFFF"/>
                </a:solidFill>
                <a:latin typeface="HK Grotesk Bold"/>
              </a:rPr>
              <a:t>Web 3.0 Developer</a:t>
            </a:r>
          </a:p>
        </p:txBody>
      </p:sp>
      <p:sp>
        <p:nvSpPr>
          <p:cNvPr name="TextBox 21" id="21"/>
          <p:cNvSpPr txBox="true"/>
          <p:nvPr/>
        </p:nvSpPr>
        <p:spPr>
          <a:xfrm rot="0">
            <a:off x="10751334" y="8126674"/>
            <a:ext cx="3345547" cy="314325"/>
          </a:xfrm>
          <a:prstGeom prst="rect">
            <a:avLst/>
          </a:prstGeom>
        </p:spPr>
        <p:txBody>
          <a:bodyPr anchor="t" rtlCol="false" tIns="0" lIns="0" bIns="0" rIns="0">
            <a:spAutoFit/>
          </a:bodyPr>
          <a:lstStyle/>
          <a:p>
            <a:pPr algn="ctr">
              <a:lnSpc>
                <a:spcPts val="2400"/>
              </a:lnSpc>
            </a:pPr>
            <a:r>
              <a:rPr lang="en-US" sz="2000">
                <a:solidFill>
                  <a:srgbClr val="FFFFFF"/>
                </a:solidFill>
                <a:latin typeface="HK Grotesk Bold"/>
              </a:rPr>
              <a:t>Product Designer</a:t>
            </a:r>
          </a:p>
        </p:txBody>
      </p:sp>
      <p:sp>
        <p:nvSpPr>
          <p:cNvPr name="TextBox 22" id="22"/>
          <p:cNvSpPr txBox="true"/>
          <p:nvPr/>
        </p:nvSpPr>
        <p:spPr>
          <a:xfrm rot="0">
            <a:off x="6226929" y="4364661"/>
            <a:ext cx="3345547"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Bold"/>
              </a:rPr>
              <a:t>SHREYASH SINGH</a:t>
            </a:r>
          </a:p>
        </p:txBody>
      </p:sp>
      <p:sp>
        <p:nvSpPr>
          <p:cNvPr name="TextBox 23" id="23"/>
          <p:cNvSpPr txBox="true"/>
          <p:nvPr/>
        </p:nvSpPr>
        <p:spPr>
          <a:xfrm rot="0">
            <a:off x="10751334" y="4364661"/>
            <a:ext cx="3345547"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Bold"/>
              </a:rPr>
              <a:t>SWAYAM SHARMA</a:t>
            </a:r>
          </a:p>
        </p:txBody>
      </p:sp>
      <p:grpSp>
        <p:nvGrpSpPr>
          <p:cNvPr name="Group 24" id="24"/>
          <p:cNvGrpSpPr/>
          <p:nvPr/>
        </p:nvGrpSpPr>
        <p:grpSpPr>
          <a:xfrm rot="0">
            <a:off x="9023606" y="431290"/>
            <a:ext cx="4065795" cy="884418"/>
            <a:chOff x="0" y="0"/>
            <a:chExt cx="1454799" cy="316457"/>
          </a:xfrm>
        </p:grpSpPr>
        <p:sp>
          <p:nvSpPr>
            <p:cNvPr name="Freeform 25" id="25"/>
            <p:cNvSpPr/>
            <p:nvPr/>
          </p:nvSpPr>
          <p:spPr>
            <a:xfrm flipH="false" flipV="false" rot="0">
              <a:off x="0" y="0"/>
              <a:ext cx="1454799" cy="316458"/>
            </a:xfrm>
            <a:custGeom>
              <a:avLst/>
              <a:gdLst/>
              <a:ahLst/>
              <a:cxnLst/>
              <a:rect r="r" b="b" t="t" l="l"/>
              <a:pathLst>
                <a:path h="316458" w="1454799">
                  <a:moveTo>
                    <a:pt x="97112" y="0"/>
                  </a:moveTo>
                  <a:lnTo>
                    <a:pt x="1357687" y="0"/>
                  </a:lnTo>
                  <a:cubicBezTo>
                    <a:pt x="1411321" y="0"/>
                    <a:pt x="1454799" y="43479"/>
                    <a:pt x="1454799" y="97112"/>
                  </a:cubicBezTo>
                  <a:lnTo>
                    <a:pt x="1454799" y="219345"/>
                  </a:lnTo>
                  <a:cubicBezTo>
                    <a:pt x="1454799" y="272979"/>
                    <a:pt x="1411321" y="316458"/>
                    <a:pt x="1357687" y="316458"/>
                  </a:cubicBezTo>
                  <a:lnTo>
                    <a:pt x="97112" y="316458"/>
                  </a:lnTo>
                  <a:cubicBezTo>
                    <a:pt x="43479" y="316458"/>
                    <a:pt x="0" y="272979"/>
                    <a:pt x="0" y="219345"/>
                  </a:cubicBezTo>
                  <a:lnTo>
                    <a:pt x="0" y="97112"/>
                  </a:lnTo>
                  <a:cubicBezTo>
                    <a:pt x="0" y="43479"/>
                    <a:pt x="43479" y="0"/>
                    <a:pt x="97112" y="0"/>
                  </a:cubicBezTo>
                  <a:close/>
                </a:path>
              </a:pathLst>
            </a:custGeom>
            <a:solidFill>
              <a:srgbClr val="FFFFFF"/>
            </a:solidFill>
          </p:spPr>
        </p:sp>
        <p:sp>
          <p:nvSpPr>
            <p:cNvPr name="TextBox 26" id="26"/>
            <p:cNvSpPr txBox="true"/>
            <p:nvPr/>
          </p:nvSpPr>
          <p:spPr>
            <a:xfrm>
              <a:off x="0" y="0"/>
              <a:ext cx="1454799" cy="316457"/>
            </a:xfrm>
            <a:prstGeom prst="rect">
              <a:avLst/>
            </a:prstGeom>
          </p:spPr>
          <p:txBody>
            <a:bodyPr anchor="ctr" rtlCol="false" tIns="50800" lIns="50800" bIns="50800" rIns="50800"/>
            <a:lstStyle/>
            <a:p>
              <a:pPr algn="ctr">
                <a:lnSpc>
                  <a:spcPts val="2999"/>
                </a:lnSpc>
              </a:pPr>
            </a:p>
          </p:txBody>
        </p:sp>
      </p:grpSp>
      <p:sp>
        <p:nvSpPr>
          <p:cNvPr name="Freeform 27" id="27">
            <a:hlinkClick r:id="rId8" tooltip="https://fund-eth.gitbook.io/fund-eth/"/>
          </p:cNvPr>
          <p:cNvSpPr/>
          <p:nvPr/>
        </p:nvSpPr>
        <p:spPr>
          <a:xfrm flipH="false" flipV="false" rot="0">
            <a:off x="11056504" y="543363"/>
            <a:ext cx="660273" cy="660273"/>
          </a:xfrm>
          <a:custGeom>
            <a:avLst/>
            <a:gdLst/>
            <a:ahLst/>
            <a:cxnLst/>
            <a:rect r="r" b="b" t="t" l="l"/>
            <a:pathLst>
              <a:path h="660273" w="660273">
                <a:moveTo>
                  <a:pt x="0" y="0"/>
                </a:moveTo>
                <a:lnTo>
                  <a:pt x="660273" y="0"/>
                </a:lnTo>
                <a:lnTo>
                  <a:pt x="660273" y="660273"/>
                </a:lnTo>
                <a:lnTo>
                  <a:pt x="0" y="660273"/>
                </a:lnTo>
                <a:lnTo>
                  <a:pt x="0" y="0"/>
                </a:lnTo>
                <a:close/>
              </a:path>
            </a:pathLst>
          </a:custGeom>
          <a:blipFill>
            <a:blip r:embed="rId7"/>
            <a:stretch>
              <a:fillRect l="0" t="0" r="0" b="0"/>
            </a:stretch>
          </a:blipFill>
        </p:spPr>
      </p:sp>
      <p:sp>
        <p:nvSpPr>
          <p:cNvPr name="Freeform 28" id="28">
            <a:hlinkClick r:id="rId10" tooltip="https://youtu.be/QdWSFT3xtno"/>
          </p:cNvPr>
          <p:cNvSpPr/>
          <p:nvPr/>
        </p:nvSpPr>
        <p:spPr>
          <a:xfrm flipH="false" flipV="false" rot="0">
            <a:off x="11917383" y="407466"/>
            <a:ext cx="932067" cy="932067"/>
          </a:xfrm>
          <a:custGeom>
            <a:avLst/>
            <a:gdLst/>
            <a:ahLst/>
            <a:cxnLst/>
            <a:rect r="r" b="b" t="t" l="l"/>
            <a:pathLst>
              <a:path h="932067" w="932067">
                <a:moveTo>
                  <a:pt x="0" y="0"/>
                </a:moveTo>
                <a:lnTo>
                  <a:pt x="932067" y="0"/>
                </a:lnTo>
                <a:lnTo>
                  <a:pt x="932067" y="932067"/>
                </a:lnTo>
                <a:lnTo>
                  <a:pt x="0" y="932067"/>
                </a:lnTo>
                <a:lnTo>
                  <a:pt x="0" y="0"/>
                </a:lnTo>
                <a:close/>
              </a:path>
            </a:pathLst>
          </a:custGeom>
          <a:blipFill>
            <a:blip r:embed="rId9"/>
            <a:stretch>
              <a:fillRect l="0" t="0" r="0" b="0"/>
            </a:stretch>
          </a:blipFill>
        </p:spPr>
      </p:sp>
      <p:sp>
        <p:nvSpPr>
          <p:cNvPr name="Freeform 29" id="29">
            <a:hlinkClick r:id="rId13" tooltip="https://fund-eth.netlify.app"/>
          </p:cNvPr>
          <p:cNvSpPr/>
          <p:nvPr/>
        </p:nvSpPr>
        <p:spPr>
          <a:xfrm flipH="false" flipV="false" rot="0">
            <a:off x="10168483" y="600939"/>
            <a:ext cx="545121" cy="545121"/>
          </a:xfrm>
          <a:custGeom>
            <a:avLst/>
            <a:gdLst/>
            <a:ahLst/>
            <a:cxnLst/>
            <a:rect r="r" b="b" t="t" l="l"/>
            <a:pathLst>
              <a:path h="545121" w="545121">
                <a:moveTo>
                  <a:pt x="0" y="0"/>
                </a:moveTo>
                <a:lnTo>
                  <a:pt x="545121" y="0"/>
                </a:lnTo>
                <a:lnTo>
                  <a:pt x="545121" y="545121"/>
                </a:lnTo>
                <a:lnTo>
                  <a:pt x="0" y="5451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a:hlinkClick r:id="rId16" tooltip="https://github.com/ShreyashSingh1/Fund-ETH_SocioHackathon.git"/>
          </p:cNvPr>
          <p:cNvSpPr/>
          <p:nvPr/>
        </p:nvSpPr>
        <p:spPr>
          <a:xfrm flipH="false" flipV="false" rot="0">
            <a:off x="9279983" y="600939"/>
            <a:ext cx="545121" cy="545121"/>
          </a:xfrm>
          <a:custGeom>
            <a:avLst/>
            <a:gdLst/>
            <a:ahLst/>
            <a:cxnLst/>
            <a:rect r="r" b="b" t="t" l="l"/>
            <a:pathLst>
              <a:path h="545121" w="545121">
                <a:moveTo>
                  <a:pt x="0" y="0"/>
                </a:moveTo>
                <a:lnTo>
                  <a:pt x="545121" y="0"/>
                </a:lnTo>
                <a:lnTo>
                  <a:pt x="545121" y="545121"/>
                </a:lnTo>
                <a:lnTo>
                  <a:pt x="0" y="5451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DAF6V4JDDpY</dc:identifier>
  <dcterms:modified xsi:type="dcterms:W3CDTF">2011-08-01T06:04:30Z</dcterms:modified>
  <cp:revision>1</cp:revision>
  <dc:title>Purple Gradient Entertainment Application Presentation</dc:title>
</cp:coreProperties>
</file>